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7" r:id="rId2"/>
    <p:sldId id="258" r:id="rId3"/>
    <p:sldId id="259" r:id="rId4"/>
    <p:sldId id="260"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742F"/>
    <a:srgbClr val="C246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1338" y="9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1C2B0-17F0-4F96-BD39-97135D1DF039}" type="datetimeFigureOut">
              <a:rPr lang="en-US" smtClean="0"/>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CA9A68-DE1D-4CBC-A568-980C17C4B64C}" type="slidenum">
              <a:rPr lang="en-US" smtClean="0"/>
              <a:t>‹#›</a:t>
            </a:fld>
            <a:endParaRPr lang="en-US"/>
          </a:p>
        </p:txBody>
      </p:sp>
    </p:spTree>
    <p:extLst>
      <p:ext uri="{BB962C8B-B14F-4D97-AF65-F5344CB8AC3E}">
        <p14:creationId xmlns:p14="http://schemas.microsoft.com/office/powerpoint/2010/main" val="2960565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248975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8219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982386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164111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00892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603197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363FC1-6A80-4F3A-8ACF-1C28E3F45AA8}"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5AF69-0B43-4797-BC82-8E5A519DB305}" type="slidenum">
              <a:rPr lang="en-US" smtClean="0"/>
              <a:t>‹#›</a:t>
            </a:fld>
            <a:endParaRPr lang="en-US"/>
          </a:p>
        </p:txBody>
      </p:sp>
    </p:spTree>
    <p:extLst>
      <p:ext uri="{BB962C8B-B14F-4D97-AF65-F5344CB8AC3E}">
        <p14:creationId xmlns:p14="http://schemas.microsoft.com/office/powerpoint/2010/main" val="1977859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3FC1-6A80-4F3A-8ACF-1C28E3F45AA8}"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5AF69-0B43-4797-BC82-8E5A519DB305}" type="slidenum">
              <a:rPr lang="en-US" smtClean="0"/>
              <a:t>‹#›</a:t>
            </a:fld>
            <a:endParaRPr lang="en-US"/>
          </a:p>
        </p:txBody>
      </p:sp>
    </p:spTree>
    <p:extLst>
      <p:ext uri="{BB962C8B-B14F-4D97-AF65-F5344CB8AC3E}">
        <p14:creationId xmlns:p14="http://schemas.microsoft.com/office/powerpoint/2010/main" val="3601907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3FC1-6A80-4F3A-8ACF-1C28E3F45AA8}"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5AF69-0B43-4797-BC82-8E5A519DB305}" type="slidenum">
              <a:rPr lang="en-US" smtClean="0"/>
              <a:t>‹#›</a:t>
            </a:fld>
            <a:endParaRPr lang="en-US"/>
          </a:p>
        </p:txBody>
      </p:sp>
    </p:spTree>
    <p:extLst>
      <p:ext uri="{BB962C8B-B14F-4D97-AF65-F5344CB8AC3E}">
        <p14:creationId xmlns:p14="http://schemas.microsoft.com/office/powerpoint/2010/main" val="2201951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Picture v4">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 y="0"/>
            <a:ext cx="12191999" cy="6858000"/>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926597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3FC1-6A80-4F3A-8ACF-1C28E3F45AA8}"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5AF69-0B43-4797-BC82-8E5A519DB305}" type="slidenum">
              <a:rPr lang="en-US" smtClean="0"/>
              <a:t>‹#›</a:t>
            </a:fld>
            <a:endParaRPr lang="en-US"/>
          </a:p>
        </p:txBody>
      </p:sp>
    </p:spTree>
    <p:extLst>
      <p:ext uri="{BB962C8B-B14F-4D97-AF65-F5344CB8AC3E}">
        <p14:creationId xmlns:p14="http://schemas.microsoft.com/office/powerpoint/2010/main" val="3909039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D363FC1-6A80-4F3A-8ACF-1C28E3F45AA8}"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5AF69-0B43-4797-BC82-8E5A519DB305}" type="slidenum">
              <a:rPr lang="en-US" smtClean="0"/>
              <a:t>‹#›</a:t>
            </a:fld>
            <a:endParaRPr lang="en-US"/>
          </a:p>
        </p:txBody>
      </p:sp>
    </p:spTree>
    <p:extLst>
      <p:ext uri="{BB962C8B-B14F-4D97-AF65-F5344CB8AC3E}">
        <p14:creationId xmlns:p14="http://schemas.microsoft.com/office/powerpoint/2010/main" val="3367477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363FC1-6A80-4F3A-8ACF-1C28E3F45AA8}"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5AF69-0B43-4797-BC82-8E5A519DB305}" type="slidenum">
              <a:rPr lang="en-US" smtClean="0"/>
              <a:t>‹#›</a:t>
            </a:fld>
            <a:endParaRPr lang="en-US"/>
          </a:p>
        </p:txBody>
      </p:sp>
    </p:spTree>
    <p:extLst>
      <p:ext uri="{BB962C8B-B14F-4D97-AF65-F5344CB8AC3E}">
        <p14:creationId xmlns:p14="http://schemas.microsoft.com/office/powerpoint/2010/main" val="3235877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363FC1-6A80-4F3A-8ACF-1C28E3F45AA8}" type="datetimeFigureOut">
              <a:rPr lang="en-US" smtClean="0"/>
              <a:t>9/13/2021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5AF69-0B43-4797-BC82-8E5A519DB305}" type="slidenum">
              <a:rPr lang="en-US" smtClean="0"/>
              <a:t>‹#›</a:t>
            </a:fld>
            <a:endParaRPr lang="en-US"/>
          </a:p>
        </p:txBody>
      </p:sp>
    </p:spTree>
    <p:extLst>
      <p:ext uri="{BB962C8B-B14F-4D97-AF65-F5344CB8AC3E}">
        <p14:creationId xmlns:p14="http://schemas.microsoft.com/office/powerpoint/2010/main" val="1263720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363FC1-6A80-4F3A-8ACF-1C28E3F45AA8}" type="datetimeFigureOut">
              <a:rPr lang="en-US" smtClean="0"/>
              <a:t>9/13/2021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5AF69-0B43-4797-BC82-8E5A519DB305}" type="slidenum">
              <a:rPr lang="en-US" smtClean="0"/>
              <a:t>‹#›</a:t>
            </a:fld>
            <a:endParaRPr lang="en-US"/>
          </a:p>
        </p:txBody>
      </p:sp>
    </p:spTree>
    <p:extLst>
      <p:ext uri="{BB962C8B-B14F-4D97-AF65-F5344CB8AC3E}">
        <p14:creationId xmlns:p14="http://schemas.microsoft.com/office/powerpoint/2010/main" val="7432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363FC1-6A80-4F3A-8ACF-1C28E3F45AA8}" type="datetimeFigureOut">
              <a:rPr lang="en-US" smtClean="0"/>
              <a:t>9/13/2021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5AF69-0B43-4797-BC82-8E5A519DB305}" type="slidenum">
              <a:rPr lang="en-US" smtClean="0"/>
              <a:t>‹#›</a:t>
            </a:fld>
            <a:endParaRPr lang="en-US"/>
          </a:p>
        </p:txBody>
      </p:sp>
    </p:spTree>
    <p:extLst>
      <p:ext uri="{BB962C8B-B14F-4D97-AF65-F5344CB8AC3E}">
        <p14:creationId xmlns:p14="http://schemas.microsoft.com/office/powerpoint/2010/main" val="20807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D363FC1-6A80-4F3A-8ACF-1C28E3F45AA8}"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5AF69-0B43-4797-BC82-8E5A519DB305}" type="slidenum">
              <a:rPr lang="en-US" smtClean="0"/>
              <a:t>‹#›</a:t>
            </a:fld>
            <a:endParaRPr lang="en-US"/>
          </a:p>
        </p:txBody>
      </p:sp>
    </p:spTree>
    <p:extLst>
      <p:ext uri="{BB962C8B-B14F-4D97-AF65-F5344CB8AC3E}">
        <p14:creationId xmlns:p14="http://schemas.microsoft.com/office/powerpoint/2010/main" val="101412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D363FC1-6A80-4F3A-8ACF-1C28E3F45AA8}"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5AF69-0B43-4797-BC82-8E5A519DB305}" type="slidenum">
              <a:rPr lang="en-US" smtClean="0"/>
              <a:t>‹#›</a:t>
            </a:fld>
            <a:endParaRPr lang="en-US"/>
          </a:p>
        </p:txBody>
      </p:sp>
    </p:spTree>
    <p:extLst>
      <p:ext uri="{BB962C8B-B14F-4D97-AF65-F5344CB8AC3E}">
        <p14:creationId xmlns:p14="http://schemas.microsoft.com/office/powerpoint/2010/main" val="2535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63FC1-6A80-4F3A-8ACF-1C28E3F45AA8}" type="datetimeFigureOut">
              <a:rPr lang="en-US" smtClean="0"/>
              <a:t>9/13/2021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5AF69-0B43-4797-BC82-8E5A519DB305}" type="slidenum">
              <a:rPr lang="en-US" smtClean="0"/>
              <a:t>‹#›</a:t>
            </a:fld>
            <a:endParaRPr lang="en-US"/>
          </a:p>
        </p:txBody>
      </p:sp>
    </p:spTree>
    <p:extLst>
      <p:ext uri="{BB962C8B-B14F-4D97-AF65-F5344CB8AC3E}">
        <p14:creationId xmlns:p14="http://schemas.microsoft.com/office/powerpoint/2010/main" val="1821385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2.xml"/><Relationship Id="rId7" Type="http://schemas.openxmlformats.org/officeDocument/2006/relationships/image" Target="../media/image15.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5817" cy="6863964"/>
          </a:xfrm>
          <a:prstGeom prst="rect">
            <a:avLst/>
          </a:prstGeom>
        </p:spPr>
      </p:pic>
      <p:sp>
        <p:nvSpPr>
          <p:cNvPr id="7" name="Rectangle 6"/>
          <p:cNvSpPr/>
          <p:nvPr/>
        </p:nvSpPr>
        <p:spPr>
          <a:xfrm>
            <a:off x="1587" y="12661"/>
            <a:ext cx="12214229" cy="6865147"/>
          </a:xfrm>
          <a:prstGeom prst="rect">
            <a:avLst/>
          </a:prstGeom>
          <a:gradFill>
            <a:gsLst>
              <a:gs pos="0">
                <a:schemeClr val="bg2">
                  <a:lumMod val="25000"/>
                </a:schemeClr>
              </a:gs>
              <a:gs pos="72000">
                <a:schemeClr val="accent2">
                  <a:lumMod val="67000"/>
                  <a:alpha val="74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30182" r="30708"/>
          <a:stretch/>
        </p:blipFill>
        <p:spPr>
          <a:xfrm>
            <a:off x="7486649" y="597413"/>
            <a:ext cx="3933825" cy="5669137"/>
          </a:xfrm>
          <a:prstGeom prst="rect">
            <a:avLst/>
          </a:prstGeom>
          <a:ln w="190500" cap="sq">
            <a:solidFill>
              <a:srgbClr val="C8C6BD"/>
            </a:solidFill>
            <a:prstDash val="solid"/>
            <a:miter lim="800000"/>
          </a:ln>
          <a:effectLst>
            <a:outerShdw blurRad="254000" algn="bl" rotWithShape="0">
              <a:srgbClr val="000000">
                <a:alpha val="50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5" name="TextBox 14"/>
          <p:cNvSpPr txBox="1"/>
          <p:nvPr/>
        </p:nvSpPr>
        <p:spPr>
          <a:xfrm>
            <a:off x="1835446" y="1114268"/>
            <a:ext cx="5124450" cy="1754326"/>
          </a:xfrm>
          <a:prstGeom prst="rect">
            <a:avLst/>
          </a:prstGeom>
          <a:noFill/>
        </p:spPr>
        <p:txBody>
          <a:bodyPr wrap="square" rtlCol="0">
            <a:spAutoFit/>
          </a:bodyPr>
          <a:lstStyle/>
          <a:p>
            <a:pPr algn="r"/>
            <a:r>
              <a:rPr lang="en-US" sz="5400" smtClean="0">
                <a:solidFill>
                  <a:schemeClr val="bg1"/>
                </a:solidFill>
                <a:latin typeface="Arial" panose="020B0604020202020204" pitchFamily="34" charset="0"/>
                <a:cs typeface="Arial" panose="020B0604020202020204" pitchFamily="34" charset="0"/>
              </a:rPr>
              <a:t>BÁO CÁO</a:t>
            </a:r>
          </a:p>
          <a:p>
            <a:pPr algn="r"/>
            <a:r>
              <a:rPr lang="en-US" sz="5400" smtClean="0">
                <a:solidFill>
                  <a:schemeClr val="bg1"/>
                </a:solidFill>
                <a:latin typeface="Arial" panose="020B0604020202020204" pitchFamily="34" charset="0"/>
                <a:cs typeface="Arial" panose="020B0604020202020204" pitchFamily="34" charset="0"/>
              </a:rPr>
              <a:t>THỰC TẬP</a:t>
            </a:r>
            <a:endParaRPr lang="en-US" sz="5400">
              <a:solidFill>
                <a:schemeClr val="bg1"/>
              </a:solidFill>
              <a:latin typeface="Arial" panose="020B0604020202020204" pitchFamily="34" charset="0"/>
              <a:cs typeface="Arial" panose="020B0604020202020204" pitchFamily="34" charset="0"/>
            </a:endParaRPr>
          </a:p>
        </p:txBody>
      </p:sp>
      <p:grpSp>
        <p:nvGrpSpPr>
          <p:cNvPr id="16" name="Group 15"/>
          <p:cNvGrpSpPr/>
          <p:nvPr/>
        </p:nvGrpSpPr>
        <p:grpSpPr>
          <a:xfrm>
            <a:off x="1943625" y="3715459"/>
            <a:ext cx="5016271" cy="227062"/>
            <a:chOff x="6927228" y="7552706"/>
            <a:chExt cx="5016271" cy="227062"/>
          </a:xfrm>
          <a:solidFill>
            <a:schemeClr val="bg1"/>
          </a:solidFill>
        </p:grpSpPr>
        <p:sp>
          <p:nvSpPr>
            <p:cNvPr id="17" name="Oval 16"/>
            <p:cNvSpPr>
              <a:spLocks noChangeAspect="1"/>
            </p:cNvSpPr>
            <p:nvPr/>
          </p:nvSpPr>
          <p:spPr>
            <a:xfrm rot="18861538">
              <a:off x="6927228" y="771191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rot="18861538">
              <a:off x="7142741" y="770950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rot="18861538">
              <a:off x="7358254" y="77070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noChangeAspect="1"/>
            </p:cNvSpPr>
            <p:nvPr/>
          </p:nvSpPr>
          <p:spPr>
            <a:xfrm rot="18861538">
              <a:off x="7573766" y="771263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rot="18861538">
              <a:off x="7789279" y="771022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rot="18861538">
              <a:off x="8004792" y="771576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rot="18861538">
              <a:off x="8220304" y="771334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rot="18861538">
              <a:off x="8435817" y="771093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rot="18861538">
              <a:off x="8651330" y="77085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rot="18861538">
              <a:off x="8866842" y="771406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rot="18861538">
              <a:off x="9082355" y="771165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rot="18861538">
              <a:off x="9297868" y="77092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rot="18861538">
              <a:off x="6927228" y="755752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rot="18861538">
              <a:off x="7142741" y="755511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rot="18861538">
              <a:off x="7358254" y="755270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rot="18861538">
              <a:off x="7573766" y="755824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rot="18861538">
              <a:off x="7789279" y="755583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rot="18861538">
              <a:off x="8004792" y="756137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rot="18861538">
              <a:off x="8220304" y="755896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rot="18861538">
              <a:off x="8435817" y="755655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rot="18861538">
              <a:off x="8651330" y="755414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rot="18861538">
              <a:off x="8866842" y="755967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rot="18861538">
              <a:off x="9082355" y="755726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rot="18861538">
              <a:off x="9297868" y="755485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rot="18861538">
              <a:off x="9508851" y="771191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rot="18861538">
              <a:off x="9724364" y="770950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rot="18861538">
              <a:off x="9939877" y="77070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rot="18861538">
              <a:off x="10155389" y="771263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rot="18861538">
              <a:off x="10370902" y="771022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a:spLocks noChangeAspect="1"/>
            </p:cNvSpPr>
            <p:nvPr/>
          </p:nvSpPr>
          <p:spPr>
            <a:xfrm rot="18861538">
              <a:off x="10586415" y="771576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a:spLocks noChangeAspect="1"/>
            </p:cNvSpPr>
            <p:nvPr/>
          </p:nvSpPr>
          <p:spPr>
            <a:xfrm rot="18861538">
              <a:off x="10801927" y="771334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a:spLocks noChangeAspect="1"/>
            </p:cNvSpPr>
            <p:nvPr/>
          </p:nvSpPr>
          <p:spPr>
            <a:xfrm rot="18861538">
              <a:off x="11017440" y="771093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a:spLocks noChangeAspect="1"/>
            </p:cNvSpPr>
            <p:nvPr/>
          </p:nvSpPr>
          <p:spPr>
            <a:xfrm rot="18861538">
              <a:off x="11232953" y="77085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a:spLocks noChangeAspect="1"/>
            </p:cNvSpPr>
            <p:nvPr/>
          </p:nvSpPr>
          <p:spPr>
            <a:xfrm rot="18861538">
              <a:off x="11448465" y="771406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a:spLocks noChangeAspect="1"/>
            </p:cNvSpPr>
            <p:nvPr/>
          </p:nvSpPr>
          <p:spPr>
            <a:xfrm rot="18861538">
              <a:off x="11663978" y="771165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rot="18861538">
              <a:off x="11879491" y="77092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rot="18861538">
              <a:off x="9508851" y="755752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rot="18861538">
              <a:off x="9724364" y="755511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rot="18861538">
              <a:off x="9939877" y="755270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rot="18861538">
              <a:off x="10155389" y="755824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a:spLocks noChangeAspect="1"/>
            </p:cNvSpPr>
            <p:nvPr/>
          </p:nvSpPr>
          <p:spPr>
            <a:xfrm rot="18861538">
              <a:off x="10370902" y="755583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a:spLocks noChangeAspect="1"/>
            </p:cNvSpPr>
            <p:nvPr/>
          </p:nvSpPr>
          <p:spPr>
            <a:xfrm rot="18861538">
              <a:off x="10586415" y="756137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a:spLocks noChangeAspect="1"/>
            </p:cNvSpPr>
            <p:nvPr/>
          </p:nvSpPr>
          <p:spPr>
            <a:xfrm rot="18861538">
              <a:off x="10801927" y="755896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a:spLocks noChangeAspect="1"/>
            </p:cNvSpPr>
            <p:nvPr/>
          </p:nvSpPr>
          <p:spPr>
            <a:xfrm rot="18861538">
              <a:off x="11017440" y="755655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a:spLocks noChangeAspect="1"/>
            </p:cNvSpPr>
            <p:nvPr/>
          </p:nvSpPr>
          <p:spPr>
            <a:xfrm rot="18861538">
              <a:off x="11232953" y="755414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a:spLocks noChangeAspect="1"/>
            </p:cNvSpPr>
            <p:nvPr/>
          </p:nvSpPr>
          <p:spPr>
            <a:xfrm rot="18861538">
              <a:off x="11448465" y="755967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a:spLocks noChangeAspect="1"/>
            </p:cNvSpPr>
            <p:nvPr/>
          </p:nvSpPr>
          <p:spPr>
            <a:xfrm rot="18861538">
              <a:off x="11663978" y="755726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a:spLocks noChangeAspect="1"/>
            </p:cNvSpPr>
            <p:nvPr/>
          </p:nvSpPr>
          <p:spPr>
            <a:xfrm rot="18861538">
              <a:off x="11879491" y="755485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p:cNvSpPr txBox="1"/>
          <p:nvPr/>
        </p:nvSpPr>
        <p:spPr>
          <a:xfrm>
            <a:off x="2353211" y="3007928"/>
            <a:ext cx="4611753" cy="461665"/>
          </a:xfrm>
          <a:prstGeom prst="rect">
            <a:avLst/>
          </a:prstGeom>
          <a:noFill/>
        </p:spPr>
        <p:txBody>
          <a:bodyPr wrap="square" rtlCol="0">
            <a:spAutoFit/>
          </a:bodyPr>
          <a:lstStyle/>
          <a:p>
            <a:pPr algn="r"/>
            <a:r>
              <a:rPr lang="en-US" sz="2400" smtClean="0">
                <a:solidFill>
                  <a:schemeClr val="bg1"/>
                </a:solidFill>
                <a:latin typeface="Arial" panose="020B0604020202020204" pitchFamily="34" charset="0"/>
                <a:cs typeface="Arial" panose="020B0604020202020204" pitchFamily="34" charset="0"/>
              </a:rPr>
              <a:t>Internship Report</a:t>
            </a:r>
            <a:endParaRPr lang="en-US" sz="2400">
              <a:solidFill>
                <a:schemeClr val="bg1"/>
              </a:solidFill>
              <a:latin typeface="Arial" panose="020B0604020202020204" pitchFamily="34" charset="0"/>
              <a:cs typeface="Arial" panose="020B0604020202020204" pitchFamily="34" charset="0"/>
            </a:endParaRPr>
          </a:p>
        </p:txBody>
      </p:sp>
      <p:sp>
        <p:nvSpPr>
          <p:cNvPr id="66" name="TextBox 65"/>
          <p:cNvSpPr txBox="1"/>
          <p:nvPr/>
        </p:nvSpPr>
        <p:spPr>
          <a:xfrm>
            <a:off x="2268404" y="4798193"/>
            <a:ext cx="4691492" cy="646331"/>
          </a:xfrm>
          <a:prstGeom prst="rect">
            <a:avLst/>
          </a:prstGeom>
          <a:noFill/>
        </p:spPr>
        <p:txBody>
          <a:bodyPr wrap="square" rtlCol="0">
            <a:spAutoFit/>
          </a:bodyPr>
          <a:lstStyle/>
          <a:p>
            <a:pPr algn="r"/>
            <a:r>
              <a:rPr lang="en-US" smtClean="0"/>
              <a:t>Nguyễn Hoàng Quốc Quyền – HIN022</a:t>
            </a:r>
          </a:p>
          <a:p>
            <a:pPr algn="r"/>
            <a:r>
              <a:rPr lang="en-US" smtClean="0"/>
              <a:t>Học viện Công nghệ Bưu chính Viễn thông</a:t>
            </a:r>
            <a:endParaRPr lang="en-US"/>
          </a:p>
        </p:txBody>
      </p:sp>
      <p:sp>
        <p:nvSpPr>
          <p:cNvPr id="67" name="TextBox 66"/>
          <p:cNvSpPr txBox="1"/>
          <p:nvPr/>
        </p:nvSpPr>
        <p:spPr>
          <a:xfrm>
            <a:off x="2753404" y="4269509"/>
            <a:ext cx="4206492" cy="461665"/>
          </a:xfrm>
          <a:prstGeom prst="rect">
            <a:avLst/>
          </a:prstGeom>
          <a:noFill/>
        </p:spPr>
        <p:txBody>
          <a:bodyPr wrap="square" rtlCol="0">
            <a:spAutoFit/>
          </a:bodyPr>
          <a:lstStyle/>
          <a:p>
            <a:pPr algn="r"/>
            <a:r>
              <a:rPr lang="en-US" sz="2400" smtClean="0">
                <a:solidFill>
                  <a:schemeClr val="bg1"/>
                </a:solidFill>
              </a:rPr>
              <a:t>Project: Taverne da Ciel</a:t>
            </a:r>
            <a:endParaRPr lang="en-US" sz="2400">
              <a:solidFill>
                <a:schemeClr val="bg1"/>
              </a:solidFill>
            </a:endParaRPr>
          </a:p>
        </p:txBody>
      </p:sp>
      <p:sp>
        <p:nvSpPr>
          <p:cNvPr id="68" name="Rectangle 67"/>
          <p:cNvSpPr/>
          <p:nvPr/>
        </p:nvSpPr>
        <p:spPr>
          <a:xfrm>
            <a:off x="740229" y="597413"/>
            <a:ext cx="6545942" cy="5669137"/>
          </a:xfrm>
          <a:prstGeom prst="rect">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6798"/>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5817" cy="6863964"/>
          </a:xfrm>
          <a:prstGeom prst="rect">
            <a:avLst/>
          </a:prstGeom>
        </p:spPr>
      </p:pic>
      <p:sp>
        <p:nvSpPr>
          <p:cNvPr id="7" name="Rectangle 6"/>
          <p:cNvSpPr/>
          <p:nvPr/>
        </p:nvSpPr>
        <p:spPr>
          <a:xfrm>
            <a:off x="1587" y="0"/>
            <a:ext cx="12214229" cy="6865147"/>
          </a:xfrm>
          <a:prstGeom prst="rect">
            <a:avLst/>
          </a:prstGeom>
          <a:gradFill>
            <a:gsLst>
              <a:gs pos="0">
                <a:schemeClr val="bg2">
                  <a:lumMod val="25000"/>
                </a:schemeClr>
              </a:gs>
              <a:gs pos="72000">
                <a:schemeClr val="accent2">
                  <a:lumMod val="67000"/>
                  <a:alpha val="74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ounded Rectangle 1"/>
          <p:cNvSpPr/>
          <p:nvPr/>
        </p:nvSpPr>
        <p:spPr>
          <a:xfrm>
            <a:off x="9285985" y="663382"/>
            <a:ext cx="2540000" cy="5537200"/>
          </a:xfrm>
          <a:prstGeom prst="roundRect">
            <a:avLst/>
          </a:prstGeom>
          <a:blipFill>
            <a:blip r:embed="rId4"/>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356154" y="3566129"/>
            <a:ext cx="2540000" cy="5537200"/>
          </a:xfrm>
          <a:prstGeom prst="roundRect">
            <a:avLst/>
          </a:prstGeom>
          <a:blipFill>
            <a:blip r:embed="rId5"/>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356154" y="-2371918"/>
            <a:ext cx="2540000" cy="5537200"/>
          </a:xfrm>
          <a:prstGeom prst="roundRect">
            <a:avLst/>
          </a:prstGeom>
          <a:blipFill>
            <a:blip r:embed="rId6"/>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6526" y="1166710"/>
            <a:ext cx="5883373" cy="830997"/>
          </a:xfrm>
          <a:prstGeom prst="rect">
            <a:avLst/>
          </a:prstGeom>
          <a:noFill/>
        </p:spPr>
        <p:txBody>
          <a:bodyPr wrap="square" rtlCol="0">
            <a:spAutoFit/>
          </a:bodyPr>
          <a:lstStyle/>
          <a:p>
            <a:r>
              <a:rPr lang="en-US" sz="2400" smtClean="0">
                <a:solidFill>
                  <a:schemeClr val="bg1"/>
                </a:solidFill>
                <a:latin typeface="Arial" panose="020B0604020202020204" pitchFamily="34" charset="0"/>
                <a:cs typeface="Arial" panose="020B0604020202020204" pitchFamily="34" charset="0"/>
              </a:rPr>
              <a:t>NGUỒN CẢM HỨNG </a:t>
            </a:r>
          </a:p>
          <a:p>
            <a:pPr algn="ctr"/>
            <a:r>
              <a:rPr lang="en-US" sz="2400" smtClean="0">
                <a:solidFill>
                  <a:schemeClr val="bg1"/>
                </a:solidFill>
                <a:latin typeface="Arial" panose="020B0604020202020204" pitchFamily="34" charset="0"/>
                <a:cs typeface="Arial" panose="020B0604020202020204" pitchFamily="34" charset="0"/>
              </a:rPr>
              <a:t>&amp; Ý TƯỞNG BAN ĐẦU</a:t>
            </a:r>
            <a:endParaRPr lang="en-US" sz="2400">
              <a:solidFill>
                <a:schemeClr val="bg1"/>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5577" y="2613629"/>
            <a:ext cx="1905000" cy="1905000"/>
          </a:xfrm>
          <a:prstGeom prst="rect">
            <a:avLst/>
          </a:prstGeom>
        </p:spPr>
      </p:pic>
      <p:sp>
        <p:nvSpPr>
          <p:cNvPr id="12" name="TextBox 11"/>
          <p:cNvSpPr txBox="1"/>
          <p:nvPr/>
        </p:nvSpPr>
        <p:spPr>
          <a:xfrm>
            <a:off x="1495327" y="4800881"/>
            <a:ext cx="3365500" cy="369332"/>
          </a:xfrm>
          <a:prstGeom prst="rect">
            <a:avLst/>
          </a:prstGeom>
          <a:noFill/>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Animal Restaurant</a:t>
            </a: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08826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5817" cy="6863964"/>
          </a:xfrm>
          <a:prstGeom prst="rect">
            <a:avLst/>
          </a:prstGeom>
        </p:spPr>
      </p:pic>
      <p:sp>
        <p:nvSpPr>
          <p:cNvPr id="7" name="Rectangle 6"/>
          <p:cNvSpPr/>
          <p:nvPr/>
        </p:nvSpPr>
        <p:spPr>
          <a:xfrm>
            <a:off x="1587" y="0"/>
            <a:ext cx="12214229" cy="6865147"/>
          </a:xfrm>
          <a:prstGeom prst="rect">
            <a:avLst/>
          </a:prstGeom>
          <a:gradFill>
            <a:gsLst>
              <a:gs pos="0">
                <a:schemeClr val="bg2">
                  <a:lumMod val="25000"/>
                </a:schemeClr>
              </a:gs>
              <a:gs pos="72000">
                <a:schemeClr val="accent2">
                  <a:lumMod val="67000"/>
                  <a:alpha val="74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4458" y="1826130"/>
            <a:ext cx="6007510" cy="3491103"/>
          </a:xfrm>
          <a:prstGeom prst="rect">
            <a:avLst/>
          </a:prstGeom>
        </p:spPr>
      </p:pic>
      <p:sp>
        <p:nvSpPr>
          <p:cNvPr id="4" name="TextBox 3"/>
          <p:cNvSpPr txBox="1"/>
          <p:nvPr/>
        </p:nvSpPr>
        <p:spPr>
          <a:xfrm>
            <a:off x="673100" y="901700"/>
            <a:ext cx="4673600" cy="461665"/>
          </a:xfrm>
          <a:prstGeom prst="rect">
            <a:avLst/>
          </a:prstGeom>
          <a:noFill/>
        </p:spPr>
        <p:txBody>
          <a:bodyPr wrap="square" rtlCol="0">
            <a:spAutoFit/>
          </a:bodyPr>
          <a:lstStyle/>
          <a:p>
            <a:pPr algn="ctr"/>
            <a:r>
              <a:rPr lang="en-US" sz="2400" smtClean="0">
                <a:solidFill>
                  <a:schemeClr val="bg1"/>
                </a:solidFill>
                <a:latin typeface="Arial" panose="020B0604020202020204" pitchFamily="34" charset="0"/>
                <a:cs typeface="Arial" panose="020B0604020202020204" pitchFamily="34" charset="0"/>
              </a:rPr>
              <a:t>Taverne da Ciel</a:t>
            </a:r>
            <a:endParaRPr lang="en-US" sz="240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609600" y="1900913"/>
            <a:ext cx="4800600" cy="3416320"/>
          </a:xfrm>
          <a:prstGeom prst="rect">
            <a:avLst/>
          </a:prstGeom>
          <a:noFill/>
          <a:ln w="57150">
            <a:solidFill>
              <a:schemeClr val="tx1"/>
            </a:solidFill>
          </a:ln>
        </p:spPr>
        <p:txBody>
          <a:bodyPr wrap="square" rtlCol="0">
            <a:spAutoFit/>
          </a:bodyPr>
          <a:lstStyle/>
          <a:p>
            <a:pPr marL="285750" indent="-285750">
              <a:buFontTx/>
              <a:buChar char="-"/>
            </a:pPr>
            <a:r>
              <a:rPr lang="en-US" smtClean="0">
                <a:solidFill>
                  <a:schemeClr val="bg1"/>
                </a:solidFill>
                <a:latin typeface="Arial" panose="020B0604020202020204" pitchFamily="34" charset="0"/>
                <a:cs typeface="Arial" panose="020B0604020202020204" pitchFamily="34" charset="0"/>
              </a:rPr>
              <a:t>Thể loại: Casual, Endless.</a:t>
            </a:r>
          </a:p>
          <a:p>
            <a:pPr marL="285750" indent="-285750">
              <a:buFontTx/>
              <a:buChar char="-"/>
            </a:pPr>
            <a:r>
              <a:rPr lang="en-US" smtClean="0">
                <a:solidFill>
                  <a:schemeClr val="bg1"/>
                </a:solidFill>
                <a:latin typeface="Arial" panose="020B0604020202020204" pitchFamily="34" charset="0"/>
                <a:cs typeface="Arial" panose="020B0604020202020204" pitchFamily="34" charset="0"/>
              </a:rPr>
              <a:t>Nhân vật chính: Phụ bàn Ragged Doll</a:t>
            </a:r>
          </a:p>
          <a:p>
            <a:pPr marL="285750" indent="-285750">
              <a:buFontTx/>
              <a:buChar char="-"/>
            </a:pPr>
            <a:r>
              <a:rPr lang="en-US" smtClean="0">
                <a:solidFill>
                  <a:schemeClr val="bg1"/>
                </a:solidFill>
                <a:latin typeface="Arial" panose="020B0604020202020204" pitchFamily="34" charset="0"/>
                <a:cs typeface="Arial" panose="020B0604020202020204" pitchFamily="34" charset="0"/>
              </a:rPr>
              <a:t>Mục tiêu của trò chơi: Phục vụ các món ăn tương ứng với nhu cầu của các vị thực khách khó tính để ghi điểm cho nhà hàng của bạn. Các vị khách rất khó tính và họ đang rất đói nên sẽ rời khỏi nhà hàng nếu không được phục vụ kịp thời. Với mỗi vị khách rời khỏi nhà hàng, bạn mất 1 sao. Khi bạn không còn sao nào, trò chơi sẽ kết thúc.</a:t>
            </a:r>
          </a:p>
          <a:p>
            <a:pPr marL="285750" indent="-285750">
              <a:buFontTx/>
              <a:buChar char="-"/>
            </a:pP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612756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5817" cy="6863964"/>
          </a:xfrm>
          <a:prstGeom prst="rect">
            <a:avLst/>
          </a:prstGeom>
        </p:spPr>
      </p:pic>
      <p:sp>
        <p:nvSpPr>
          <p:cNvPr id="7" name="Rectangle 6"/>
          <p:cNvSpPr/>
          <p:nvPr/>
        </p:nvSpPr>
        <p:spPr>
          <a:xfrm>
            <a:off x="1587" y="0"/>
            <a:ext cx="12214229" cy="6865147"/>
          </a:xfrm>
          <a:prstGeom prst="rect">
            <a:avLst/>
          </a:prstGeom>
          <a:gradFill>
            <a:gsLst>
              <a:gs pos="0">
                <a:schemeClr val="bg2">
                  <a:lumMod val="25000"/>
                </a:schemeClr>
              </a:gs>
              <a:gs pos="72000">
                <a:schemeClr val="accent2">
                  <a:lumMod val="67000"/>
                  <a:alpha val="74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647" y="2350303"/>
            <a:ext cx="3848100" cy="3800475"/>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5"/>
          <a:stretch>
            <a:fillRect/>
          </a:stretch>
        </p:blipFill>
        <p:spPr>
          <a:xfrm>
            <a:off x="607021" y="2832463"/>
            <a:ext cx="3340893" cy="28361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1480" y="3019235"/>
            <a:ext cx="2462610" cy="2462610"/>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p:cNvSpPr txBox="1"/>
          <p:nvPr/>
        </p:nvSpPr>
        <p:spPr>
          <a:xfrm>
            <a:off x="277817" y="402467"/>
            <a:ext cx="9385300" cy="830997"/>
          </a:xfrm>
          <a:prstGeom prst="rect">
            <a:avLst/>
          </a:prstGeom>
          <a:noFill/>
        </p:spPr>
        <p:txBody>
          <a:bodyPr wrap="square" rtlCol="0">
            <a:spAutoFit/>
          </a:bodyPr>
          <a:lstStyle/>
          <a:p>
            <a:r>
              <a:rPr lang="en-US" sz="2400" smtClean="0">
                <a:solidFill>
                  <a:schemeClr val="bg1"/>
                </a:solidFill>
                <a:latin typeface="Arial" panose="020B0604020202020204" pitchFamily="34" charset="0"/>
                <a:cs typeface="Arial" panose="020B0604020202020204" pitchFamily="34" charset="0"/>
              </a:rPr>
              <a:t>MỘT SỐ KHÓ KHĂN TRONG QUÁ TRÌNH THỰC HIỆN</a:t>
            </a:r>
          </a:p>
          <a:p>
            <a:pPr algn="ctr"/>
            <a:r>
              <a:rPr lang="en-US" sz="2400" smtClean="0">
                <a:solidFill>
                  <a:schemeClr val="bg1"/>
                </a:solidFill>
                <a:latin typeface="Arial" panose="020B0604020202020204" pitchFamily="34" charset="0"/>
                <a:cs typeface="Arial" panose="020B0604020202020204" pitchFamily="34" charset="0"/>
              </a:rPr>
              <a:t>					&amp; CÁCH GIẢI QUYẾT</a:t>
            </a:r>
            <a:endParaRPr lang="en-US" sz="240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165100" y="266700"/>
            <a:ext cx="9055100" cy="1143000"/>
          </a:xfrm>
          <a:prstGeom prst="rect">
            <a:avLst/>
          </a:prstGeom>
          <a:noFill/>
          <a:ln w="381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2546560557"/>
      </p:ext>
    </p:extLst>
  </p:cSld>
  <p:clrMapOvr>
    <a:masterClrMapping/>
  </p:clrMapOvr>
  <p:transition spd="slow" advClick="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fltVal val="0"/>
                                          </p:val>
                                        </p:tav>
                                        <p:tav tm="100000">
                                          <p:val>
                                            <p:strVal val="#ppt_w"/>
                                          </p:val>
                                        </p:tav>
                                      </p:tavLst>
                                    </p:anim>
                                    <p:anim calcmode="lin" valueType="num">
                                      <p:cBhvr>
                                        <p:cTn id="19" dur="1000" fill="hold"/>
                                        <p:tgtEl>
                                          <p:spTgt spid="9"/>
                                        </p:tgtEl>
                                        <p:attrNameLst>
                                          <p:attrName>ppt_h</p:attrName>
                                        </p:attrNameLst>
                                      </p:cBhvr>
                                      <p:tavLst>
                                        <p:tav tm="0">
                                          <p:val>
                                            <p:fltVal val="0"/>
                                          </p:val>
                                        </p:tav>
                                        <p:tav tm="100000">
                                          <p:val>
                                            <p:strVal val="#ppt_h"/>
                                          </p:val>
                                        </p:tav>
                                      </p:tavLst>
                                    </p:anim>
                                    <p:anim calcmode="lin" valueType="num">
                                      <p:cBhvr>
                                        <p:cTn id="20" dur="1000" fill="hold"/>
                                        <p:tgtEl>
                                          <p:spTgt spid="9"/>
                                        </p:tgtEl>
                                        <p:attrNameLst>
                                          <p:attrName>style.rotation</p:attrName>
                                        </p:attrNameLst>
                                      </p:cBhvr>
                                      <p:tavLst>
                                        <p:tav tm="0">
                                          <p:val>
                                            <p:fltVal val="90"/>
                                          </p:val>
                                        </p:tav>
                                        <p:tav tm="100000">
                                          <p:val>
                                            <p:fltVal val="0"/>
                                          </p:val>
                                        </p:tav>
                                      </p:tavLst>
                                    </p:anim>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5817" cy="6863964"/>
          </a:xfrm>
          <a:prstGeom prst="rect">
            <a:avLst/>
          </a:prstGeom>
        </p:spPr>
      </p:pic>
      <p:sp>
        <p:nvSpPr>
          <p:cNvPr id="7" name="Rectangle 6"/>
          <p:cNvSpPr/>
          <p:nvPr/>
        </p:nvSpPr>
        <p:spPr>
          <a:xfrm>
            <a:off x="1587" y="-7147"/>
            <a:ext cx="12214229" cy="6865147"/>
          </a:xfrm>
          <a:prstGeom prst="rect">
            <a:avLst/>
          </a:prstGeom>
          <a:gradFill>
            <a:gsLst>
              <a:gs pos="0">
                <a:schemeClr val="bg2">
                  <a:lumMod val="25000"/>
                </a:schemeClr>
              </a:gs>
              <a:gs pos="72000">
                <a:schemeClr val="accent2">
                  <a:lumMod val="67000"/>
                  <a:alpha val="74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extBox 1"/>
          <p:cNvSpPr txBox="1"/>
          <p:nvPr/>
        </p:nvSpPr>
        <p:spPr>
          <a:xfrm>
            <a:off x="406400" y="482600"/>
            <a:ext cx="9385300" cy="461665"/>
          </a:xfrm>
          <a:prstGeom prst="rect">
            <a:avLst/>
          </a:prstGeom>
          <a:noFill/>
        </p:spPr>
        <p:txBody>
          <a:bodyPr wrap="square" rtlCol="0">
            <a:spAutoFit/>
          </a:bodyPr>
          <a:lstStyle/>
          <a:p>
            <a:r>
              <a:rPr lang="en-US" sz="2400" smtClean="0">
                <a:solidFill>
                  <a:schemeClr val="bg1"/>
                </a:solidFill>
                <a:latin typeface="Arial" panose="020B0604020202020204" pitchFamily="34" charset="0"/>
                <a:cs typeface="Arial" panose="020B0604020202020204" pitchFamily="34" charset="0"/>
              </a:rPr>
              <a:t>HƯỚNG PHÁT TRIỂN TRONG TƯƠNG LAI</a:t>
            </a:r>
            <a:endParaRPr lang="en-US" sz="240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044" y="1560637"/>
            <a:ext cx="4382112" cy="156231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0408" y="970664"/>
            <a:ext cx="3631891" cy="293345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0205" y="1117071"/>
            <a:ext cx="3269358" cy="2640635"/>
          </a:xfrm>
          <a:prstGeom prst="rect">
            <a:avLst/>
          </a:prstGeom>
        </p:spPr>
      </p:pic>
      <p:sp>
        <p:nvSpPr>
          <p:cNvPr id="11" name="TextBox 10"/>
          <p:cNvSpPr txBox="1"/>
          <p:nvPr/>
        </p:nvSpPr>
        <p:spPr>
          <a:xfrm>
            <a:off x="1390650" y="3388982"/>
            <a:ext cx="3644900" cy="369332"/>
          </a:xfrm>
          <a:prstGeom prst="rect">
            <a:avLst/>
          </a:prstGeom>
          <a:noFill/>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Mua đồ trang trí, item hỗ trợ</a:t>
            </a:r>
            <a:endParaRPr lang="en-US">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7299478" y="3384487"/>
            <a:ext cx="2946400" cy="369332"/>
          </a:xfrm>
          <a:prstGeom prst="rect">
            <a:avLst/>
          </a:prstGeom>
          <a:noFill/>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Skin cho nhân vật chính</a:t>
            </a:r>
            <a:endParaRPr lang="en-US">
              <a:solidFill>
                <a:schemeClr val="bg1"/>
              </a:solidFill>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532" y="4026133"/>
            <a:ext cx="2952750" cy="1552575"/>
          </a:xfrm>
          <a:prstGeom prst="rect">
            <a:avLst/>
          </a:prstGeom>
        </p:spPr>
      </p:pic>
      <p:sp>
        <p:nvSpPr>
          <p:cNvPr id="14" name="TextBox 13"/>
          <p:cNvSpPr txBox="1"/>
          <p:nvPr/>
        </p:nvSpPr>
        <p:spPr>
          <a:xfrm>
            <a:off x="3196035" y="5835555"/>
            <a:ext cx="5823743" cy="646331"/>
          </a:xfrm>
          <a:prstGeom prst="rect">
            <a:avLst/>
          </a:prstGeom>
          <a:noFill/>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Hiệu chỉnh gameplay, hiệu ứng, âm thanh; đa dạng hóa lối chơi hơn để làm hài lòng người chơi hơn</a:t>
            </a:r>
            <a:endParaRPr lang="en-US">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406400" y="381000"/>
            <a:ext cx="6362700" cy="736071"/>
          </a:xfrm>
          <a:prstGeom prst="rect">
            <a:avLst/>
          </a:prstGeom>
          <a:noFill/>
          <a:ln w="38100">
            <a:solidFill>
              <a:schemeClr val="tx1"/>
            </a:solidFill>
          </a:ln>
        </p:spPr>
        <p:txBody>
          <a:bodyPr wrap="square" rtlCol="0">
            <a:spAutoFit/>
          </a:bodyPr>
          <a:lstStyle/>
          <a:p>
            <a:endParaRPr lang="en-US"/>
          </a:p>
        </p:txBody>
      </p:sp>
    </p:spTree>
    <p:extLst>
      <p:ext uri="{BB962C8B-B14F-4D97-AF65-F5344CB8AC3E}">
        <p14:creationId xmlns:p14="http://schemas.microsoft.com/office/powerpoint/2010/main" val="2570590855"/>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randombar(horizontal)">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215817" cy="6863964"/>
          </a:xfrm>
          <a:prstGeom prst="rect">
            <a:avLst/>
          </a:prstGeom>
        </p:spPr>
      </p:pic>
      <p:sp>
        <p:nvSpPr>
          <p:cNvPr id="7" name="Rectangle 6"/>
          <p:cNvSpPr/>
          <p:nvPr/>
        </p:nvSpPr>
        <p:spPr>
          <a:xfrm>
            <a:off x="1587" y="0"/>
            <a:ext cx="12214229" cy="6865147"/>
          </a:xfrm>
          <a:prstGeom prst="rect">
            <a:avLst/>
          </a:prstGeom>
          <a:gradFill>
            <a:gsLst>
              <a:gs pos="0">
                <a:schemeClr val="bg2">
                  <a:lumMod val="25000"/>
                </a:schemeClr>
              </a:gs>
              <a:gs pos="72000">
                <a:schemeClr val="accent2">
                  <a:lumMod val="67000"/>
                  <a:alpha val="74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37" y="0"/>
            <a:ext cx="12203679" cy="6878264"/>
          </a:xfrm>
          <a:prstGeom prst="rect">
            <a:avLst/>
          </a:prstGeom>
        </p:spPr>
      </p:pic>
      <p:pic>
        <p:nvPicPr>
          <p:cNvPr id="2" name="retrosoul">
            <a:hlinkClick r:id="" action="ppaction://media"/>
          </p:cNvPr>
          <p:cNvPicPr>
            <a:picLocks noChangeAspect="1"/>
          </p:cNvPicPr>
          <p:nvPr>
            <a:audioFile r:link="rId1"/>
            <p:extLst>
              <p:ext uri="{DAA4B4D4-6D71-4841-9C94-3DE7FCFB9230}">
                <p14:media xmlns:p14="http://schemas.microsoft.com/office/powerpoint/2010/main" r:embed="rId2">
                  <p14:trim st="7795"/>
                </p14:media>
              </p:ext>
            </p:extLst>
          </p:nvPr>
        </p:nvPicPr>
        <p:blipFill>
          <a:blip r:embed="rId7"/>
          <a:stretch>
            <a:fillRect/>
          </a:stretch>
        </p:blipFill>
        <p:spPr>
          <a:xfrm>
            <a:off x="279862" y="239684"/>
            <a:ext cx="609600" cy="609600"/>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9757" y="1930401"/>
            <a:ext cx="6356300" cy="4610100"/>
          </a:xfrm>
          <a:prstGeom prst="rect">
            <a:avLst/>
          </a:prstGeom>
        </p:spPr>
      </p:pic>
    </p:spTree>
    <p:extLst>
      <p:ext uri="{BB962C8B-B14F-4D97-AF65-F5344CB8AC3E}">
        <p14:creationId xmlns:p14="http://schemas.microsoft.com/office/powerpoint/2010/main" val="38000567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advClick="0">
        <p15:prstTrans prst="curtains"/>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7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2121">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194</Words>
  <Application>Microsoft Office PowerPoint</Application>
  <PresentationFormat>Widescreen</PresentationFormat>
  <Paragraphs>25</Paragraphs>
  <Slides>6</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Miracle Lambda</dc:creator>
  <cp:lastModifiedBy>Miracle Lambda</cp:lastModifiedBy>
  <cp:revision>12</cp:revision>
  <dcterms:created xsi:type="dcterms:W3CDTF">2021-09-13T14:32:51Z</dcterms:created>
  <dcterms:modified xsi:type="dcterms:W3CDTF">2021-09-13T17:05:28Z</dcterms:modified>
</cp:coreProperties>
</file>